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B8B8"/>
    <a:srgbClr val="9632B8"/>
    <a:srgbClr val="46B8DA"/>
    <a:srgbClr val="5CB85C"/>
    <a:srgbClr val="F4A535"/>
    <a:srgbClr val="EEA236"/>
    <a:srgbClr val="F3A432"/>
    <a:srgbClr val="D43F3A"/>
    <a:srgbClr val="F4C37C"/>
    <a:srgbClr val="EE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125" d="100"/>
          <a:sy n="125" d="100"/>
        </p:scale>
        <p:origin x="240" y="90"/>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11/16/2020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5EDE28A-5134-4E72-B085-A9E084613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03" y="160377"/>
            <a:ext cx="6409593" cy="9258300"/>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scatter chart&#10;&#10;Description automatically generated">
            <a:extLst>
              <a:ext uri="{FF2B5EF4-FFF2-40B4-BE49-F238E27FC236}">
                <a16:creationId xmlns:a16="http://schemas.microsoft.com/office/drawing/2014/main" id="{2E8DBC14-5C1E-40F7-8ED1-875FCBFAC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996" y="4255361"/>
            <a:ext cx="3793603" cy="4109736"/>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93462BF9-2E1F-431F-87E0-CF2767696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01" y="94417"/>
            <a:ext cx="3298528" cy="8248650"/>
          </a:xfrm>
          <a:prstGeom prst="rect">
            <a:avLst/>
          </a:prstGeom>
        </p:spPr>
      </p:pic>
      <p:pic>
        <p:nvPicPr>
          <p:cNvPr id="15" name="Picture 14" descr="Chart&#10;&#10;Description automatically generated">
            <a:extLst>
              <a:ext uri="{FF2B5EF4-FFF2-40B4-BE49-F238E27FC236}">
                <a16:creationId xmlns:a16="http://schemas.microsoft.com/office/drawing/2014/main" id="{AA121FB9-DDE1-4AA2-B1B2-6B11B5C57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997" y="273611"/>
            <a:ext cx="3793602" cy="3793602"/>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18742"/>
            <a:ext cx="3385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13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2">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3">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4">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2882897" y="4650570"/>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5">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6">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5342178" y="468368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7">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8">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9">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4479578" y="653374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0">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pekinensis</a:t>
                </a:r>
                <a:r>
                  <a:rPr lang="en-US" sz="1200" i="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var</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96742" y="4507100"/>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46B8D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1">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2">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3">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D43F3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5">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F3A43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6">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7">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2080661" y="6538780"/>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8">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19">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Data is shown in units of µmol/g fresh weight.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4" name="Picture 3" descr="A picture containing timeline&#10;&#10;Description automatically generated">
            <a:extLst>
              <a:ext uri="{FF2B5EF4-FFF2-40B4-BE49-F238E27FC236}">
                <a16:creationId xmlns:a16="http://schemas.microsoft.com/office/drawing/2014/main" id="{36DBE97B-A207-48C7-A5CD-A961C0C85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084" y="2137674"/>
            <a:ext cx="1640312" cy="3554009"/>
          </a:xfrm>
          <a:prstGeom prst="rect">
            <a:avLst/>
          </a:prstGeom>
        </p:spPr>
      </p:pic>
      <p:pic>
        <p:nvPicPr>
          <p:cNvPr id="11" name="Picture 10" descr="Chart, bar chart&#10;&#10;Description automatically generated">
            <a:extLst>
              <a:ext uri="{FF2B5EF4-FFF2-40B4-BE49-F238E27FC236}">
                <a16:creationId xmlns:a16="http://schemas.microsoft.com/office/drawing/2014/main" id="{BA25FD19-63CF-4CCA-9ABD-5D694204BFAD}"/>
              </a:ext>
            </a:extLst>
          </p:cNvPr>
          <p:cNvPicPr>
            <a:picLocks noChangeAspect="1"/>
          </p:cNvPicPr>
          <p:nvPr/>
        </p:nvPicPr>
        <p:blipFill rotWithShape="1">
          <a:blip r:embed="rId3">
            <a:extLst>
              <a:ext uri="{28A0092B-C50C-407E-A947-70E740481C1C}">
                <a14:useLocalDpi xmlns:a14="http://schemas.microsoft.com/office/drawing/2010/main" val="0"/>
              </a:ext>
            </a:extLst>
          </a:blip>
          <a:srcRect b="43115"/>
          <a:stretch/>
        </p:blipFill>
        <p:spPr>
          <a:xfrm>
            <a:off x="822324" y="235370"/>
            <a:ext cx="5213760" cy="2471115"/>
          </a:xfrm>
          <a:prstGeom prst="rect">
            <a:avLst/>
          </a:prstGeom>
        </p:spPr>
      </p:pic>
      <p:pic>
        <p:nvPicPr>
          <p:cNvPr id="17" name="Picture 16" descr="Chart&#10;&#10;Description automatically generated">
            <a:extLst>
              <a:ext uri="{FF2B5EF4-FFF2-40B4-BE49-F238E27FC236}">
                <a16:creationId xmlns:a16="http://schemas.microsoft.com/office/drawing/2014/main" id="{D77B221F-AFC8-4DA2-906C-24B6EC2D5DEF}"/>
              </a:ext>
            </a:extLst>
          </p:cNvPr>
          <p:cNvPicPr>
            <a:picLocks noChangeAspect="1"/>
          </p:cNvPicPr>
          <p:nvPr/>
        </p:nvPicPr>
        <p:blipFill rotWithShape="1">
          <a:blip r:embed="rId4">
            <a:extLst>
              <a:ext uri="{28A0092B-C50C-407E-A947-70E740481C1C}">
                <a14:useLocalDpi xmlns:a14="http://schemas.microsoft.com/office/drawing/2010/main" val="0"/>
              </a:ext>
            </a:extLst>
          </a:blip>
          <a:srcRect b="43116"/>
          <a:stretch/>
        </p:blipFill>
        <p:spPr>
          <a:xfrm>
            <a:off x="822324" y="2757980"/>
            <a:ext cx="5213760" cy="2471115"/>
          </a:xfrm>
          <a:prstGeom prst="rect">
            <a:avLst/>
          </a:prstGeom>
        </p:spPr>
      </p:pic>
      <p:pic>
        <p:nvPicPr>
          <p:cNvPr id="20" name="Picture 19" descr="Chart&#10;&#10;Description automatically generated">
            <a:extLst>
              <a:ext uri="{FF2B5EF4-FFF2-40B4-BE49-F238E27FC236}">
                <a16:creationId xmlns:a16="http://schemas.microsoft.com/office/drawing/2014/main" id="{DA97D721-F6EA-4E61-B900-92D2C308D3E2}"/>
              </a:ext>
            </a:extLst>
          </p:cNvPr>
          <p:cNvPicPr>
            <a:picLocks noChangeAspect="1"/>
          </p:cNvPicPr>
          <p:nvPr/>
        </p:nvPicPr>
        <p:blipFill rotWithShape="1">
          <a:blip r:embed="rId5">
            <a:extLst>
              <a:ext uri="{28A0092B-C50C-407E-A947-70E740481C1C}">
                <a14:useLocalDpi xmlns:a14="http://schemas.microsoft.com/office/drawing/2010/main" val="0"/>
              </a:ext>
            </a:extLst>
          </a:blip>
          <a:srcRect b="10188"/>
          <a:stretch/>
        </p:blipFill>
        <p:spPr>
          <a:xfrm>
            <a:off x="822324" y="5280590"/>
            <a:ext cx="5213760" cy="3901510"/>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a:t>
            </a:r>
            <a:r>
              <a:rPr lang="en-US" sz="1000" dirty="0" err="1">
                <a:latin typeface="Arial" panose="020B0604020202020204" pitchFamily="34" charset="0"/>
                <a:cs typeface="Arial" panose="020B0604020202020204" pitchFamily="34" charset="0"/>
              </a:rPr>
              <a:t>oroxyloside</a:t>
            </a:r>
            <a:r>
              <a:rPr lang="en-US" sz="1000" dirty="0">
                <a:latin typeface="Arial" panose="020B0604020202020204" pitchFamily="34" charset="0"/>
                <a:cs typeface="Arial" panose="020B0604020202020204" pitchFamily="34" charset="0"/>
              </a:rPr>
              <a:t> (top) concentrations in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Data is shown in units of µmol/g fresh weight.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4" name="Picture 3" descr="Chart&#10;&#10;Description automatically generated">
            <a:extLst>
              <a:ext uri="{FF2B5EF4-FFF2-40B4-BE49-F238E27FC236}">
                <a16:creationId xmlns:a16="http://schemas.microsoft.com/office/drawing/2014/main" id="{8CFB696A-EF04-4289-A662-3016F33FC6CD}"/>
              </a:ext>
            </a:extLst>
          </p:cNvPr>
          <p:cNvPicPr>
            <a:picLocks noChangeAspect="1"/>
          </p:cNvPicPr>
          <p:nvPr/>
        </p:nvPicPr>
        <p:blipFill rotWithShape="1">
          <a:blip r:embed="rId2">
            <a:extLst>
              <a:ext uri="{28A0092B-C50C-407E-A947-70E740481C1C}">
                <a14:useLocalDpi xmlns:a14="http://schemas.microsoft.com/office/drawing/2010/main" val="0"/>
              </a:ext>
            </a:extLst>
          </a:blip>
          <a:srcRect b="34670"/>
          <a:stretch/>
        </p:blipFill>
        <p:spPr>
          <a:xfrm>
            <a:off x="1238774" y="1575223"/>
            <a:ext cx="5294852" cy="2767754"/>
          </a:xfrm>
          <a:prstGeom prst="rect">
            <a:avLst/>
          </a:prstGeom>
        </p:spPr>
      </p:pic>
      <p:pic>
        <p:nvPicPr>
          <p:cNvPr id="7" name="Picture 6" descr="Chart&#10;&#10;Description automatically generated">
            <a:extLst>
              <a:ext uri="{FF2B5EF4-FFF2-40B4-BE49-F238E27FC236}">
                <a16:creationId xmlns:a16="http://schemas.microsoft.com/office/drawing/2014/main" id="{89B26492-9FD4-47E6-A5E2-60A2A754ABB6}"/>
              </a:ext>
            </a:extLst>
          </p:cNvPr>
          <p:cNvPicPr>
            <a:picLocks noChangeAspect="1"/>
          </p:cNvPicPr>
          <p:nvPr/>
        </p:nvPicPr>
        <p:blipFill rotWithShape="1">
          <a:blip r:embed="rId3">
            <a:extLst>
              <a:ext uri="{28A0092B-C50C-407E-A947-70E740481C1C}">
                <a14:useLocalDpi xmlns:a14="http://schemas.microsoft.com/office/drawing/2010/main" val="0"/>
              </a:ext>
            </a:extLst>
          </a:blip>
          <a:srcRect t="6697"/>
          <a:stretch/>
        </p:blipFill>
        <p:spPr>
          <a:xfrm>
            <a:off x="1238774" y="4353086"/>
            <a:ext cx="5294852" cy="3952860"/>
          </a:xfrm>
          <a:prstGeom prst="rect">
            <a:avLst/>
          </a:prstGeom>
        </p:spPr>
      </p:pic>
    </p:spTree>
    <p:extLst>
      <p:ext uri="{BB962C8B-B14F-4D97-AF65-F5344CB8AC3E}">
        <p14:creationId xmlns:p14="http://schemas.microsoft.com/office/powerpoint/2010/main" val="3331191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6064</TotalTime>
  <Words>657</Words>
  <Application>Microsoft Office PowerPoint</Application>
  <PresentationFormat>Custom</PresentationFormat>
  <Paragraphs>26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A phylogeny-based analysis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158</cp:revision>
  <dcterms:created xsi:type="dcterms:W3CDTF">2020-05-26T19:49:14Z</dcterms:created>
  <dcterms:modified xsi:type="dcterms:W3CDTF">2020-11-16T23:41:52Z</dcterms:modified>
</cp:coreProperties>
</file>